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0" r:id="rId5"/>
    <p:sldId id="262" r:id="rId6"/>
    <p:sldId id="259" r:id="rId7"/>
    <p:sldId id="261" r:id="rId8"/>
    <p:sldId id="263" r:id="rId9"/>
    <p:sldId id="270" r:id="rId10"/>
    <p:sldId id="264" r:id="rId11"/>
    <p:sldId id="267" r:id="rId12"/>
    <p:sldId id="265" r:id="rId13"/>
    <p:sldId id="268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3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BCD14-C87E-4BB3-ABF0-FE0104D5346B}" type="datetimeFigureOut">
              <a:rPr lang="en-US" smtClean="0"/>
              <a:t>12/13/2014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8059C-30A9-4962-8DEF-8B1B46B245F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BCD14-C87E-4BB3-ABF0-FE0104D5346B}" type="datetimeFigureOut">
              <a:rPr lang="en-US" smtClean="0"/>
              <a:t>12/13/2014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8059C-30A9-4962-8DEF-8B1B46B245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BCD14-C87E-4BB3-ABF0-FE0104D5346B}" type="datetimeFigureOut">
              <a:rPr lang="en-US" smtClean="0"/>
              <a:t>12/13/2014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8059C-30A9-4962-8DEF-8B1B46B245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BCD14-C87E-4BB3-ABF0-FE0104D5346B}" type="datetimeFigureOut">
              <a:rPr lang="en-US" smtClean="0"/>
              <a:t>12/13/2014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8059C-30A9-4962-8DEF-8B1B46B245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BCD14-C87E-4BB3-ABF0-FE0104D5346B}" type="datetimeFigureOut">
              <a:rPr lang="en-US" smtClean="0"/>
              <a:t>12/13/2014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018059C-30A9-4962-8DEF-8B1B46B245F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BCD14-C87E-4BB3-ABF0-FE0104D5346B}" type="datetimeFigureOut">
              <a:rPr lang="en-US" smtClean="0"/>
              <a:t>12/13/2014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8059C-30A9-4962-8DEF-8B1B46B245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BCD14-C87E-4BB3-ABF0-FE0104D5346B}" type="datetimeFigureOut">
              <a:rPr lang="en-US" smtClean="0"/>
              <a:t>12/13/2014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8059C-30A9-4962-8DEF-8B1B46B245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BCD14-C87E-4BB3-ABF0-FE0104D5346B}" type="datetimeFigureOut">
              <a:rPr lang="en-US" smtClean="0"/>
              <a:t>12/13/2014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8059C-30A9-4962-8DEF-8B1B46B245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BCD14-C87E-4BB3-ABF0-FE0104D5346B}" type="datetimeFigureOut">
              <a:rPr lang="en-US" smtClean="0"/>
              <a:t>12/13/2014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8059C-30A9-4962-8DEF-8B1B46B245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BCD14-C87E-4BB3-ABF0-FE0104D5346B}" type="datetimeFigureOut">
              <a:rPr lang="en-US" smtClean="0"/>
              <a:t>12/13/2014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8059C-30A9-4962-8DEF-8B1B46B245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BCD14-C87E-4BB3-ABF0-FE0104D5346B}" type="datetimeFigureOut">
              <a:rPr lang="en-US" smtClean="0"/>
              <a:t>12/13/2014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8059C-30A9-4962-8DEF-8B1B46B245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91BCD14-C87E-4BB3-ABF0-FE0104D5346B}" type="datetimeFigureOut">
              <a:rPr lang="en-US" smtClean="0"/>
              <a:t>12/13/2014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018059C-30A9-4962-8DEF-8B1B46B245F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e5.onthehub.com/WebStore/ProductsByMajorVersionList.aspx?ws=546be8cd-d19b-e011-969d-0030487d8897&amp;vsro=8" TargetMode="External"/><Relationship Id="rId2" Type="http://schemas.openxmlformats.org/officeDocument/2006/relationships/hyperlink" Target="http://smartwheelchair.themuilenburgs.com/" TargetMode="Externa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HelpichaIr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Dawson Green </a:t>
            </a:r>
          </a:p>
          <a:p>
            <a:r>
              <a:rPr lang="en-US" dirty="0" smtClean="0"/>
              <a:t>Tony </a:t>
            </a:r>
            <a:r>
              <a:rPr lang="en-US" dirty="0" err="1" smtClean="0"/>
              <a:t>Muilenburg</a:t>
            </a:r>
            <a:endParaRPr lang="en-US" dirty="0" smtClean="0"/>
          </a:p>
          <a:p>
            <a:r>
              <a:rPr lang="en-US" dirty="0" smtClean="0"/>
              <a:t>Luis Santiago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62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855" y="1981200"/>
            <a:ext cx="9145452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Weight and cost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Vision </a:t>
            </a:r>
            <a:r>
              <a:rPr lang="en-US" sz="3200" dirty="0" smtClean="0"/>
              <a:t>filters are very sensitive to room lighting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Arm Construction Very Time Consuming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Controlling Servo Speeds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1592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98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295400"/>
            <a:ext cx="792480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Automate </a:t>
            </a:r>
            <a:r>
              <a:rPr lang="en-US" sz="3200" dirty="0" err="1" smtClean="0"/>
              <a:t>Helpichair</a:t>
            </a:r>
            <a:r>
              <a:rPr lang="en-US" sz="3200" dirty="0" smtClean="0"/>
              <a:t> motion using vision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Built a Stronger  arm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Make arm rotate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Electric Circuit to operate permanently of </a:t>
            </a:r>
            <a:r>
              <a:rPr lang="en-US" sz="3200" dirty="0" smtClean="0"/>
              <a:t>batteries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Utilize a genetic algorithm to optimize </a:t>
            </a:r>
            <a:r>
              <a:rPr lang="en-US" sz="3200" dirty="0" err="1" smtClean="0"/>
              <a:t>Helpiarm</a:t>
            </a:r>
            <a:r>
              <a:rPr lang="en-US" sz="3200" dirty="0" smtClean="0"/>
              <a:t> motions</a:t>
            </a:r>
            <a:endParaRPr lang="en-US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22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00200" y="1752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798766"/>
            <a:ext cx="8246168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Code, videos, Data Sheets and Development Documents available at </a:t>
            </a:r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smartwheelchair.themuilenburgs.com</a:t>
            </a:r>
            <a:endParaRPr lang="en-US" dirty="0" smtClean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Visual Studio can be obtained from </a:t>
            </a:r>
            <a:r>
              <a:rPr lang="en-US" dirty="0" err="1" smtClean="0"/>
              <a:t>Dreamspark</a:t>
            </a:r>
            <a:r>
              <a:rPr lang="en-US" dirty="0" smtClean="0"/>
              <a:t> website via CAT: </a:t>
            </a:r>
            <a:r>
              <a:rPr lang="en-US" dirty="0" smtClean="0">
                <a:hlinkClick r:id="rId3" action="ppaction://hlinkfile"/>
              </a:rPr>
              <a:t>click </a:t>
            </a:r>
            <a:r>
              <a:rPr lang="en-US" dirty="0">
                <a:hlinkClick r:id="rId3" action="ppaction://hlinkfile"/>
              </a:rPr>
              <a:t>here</a:t>
            </a:r>
            <a:endParaRPr lang="en-US" dirty="0"/>
          </a:p>
          <a:p>
            <a:r>
              <a:rPr lang="en-US" dirty="0" smtClean="0"/>
              <a:t>(if link is broken just go to CAT website and type Microsoft in search)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Arduino IDE and instructions can be found at Arduino website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http://arduino.cc/en/Main/Software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62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4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Work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1219200"/>
            <a:ext cx="89916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Rhino Arm Wheelchair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dirty="0"/>
              <a:t>The </a:t>
            </a:r>
            <a:r>
              <a:rPr lang="en-US" sz="3200" dirty="0" err="1" smtClean="0"/>
              <a:t>Helpichair</a:t>
            </a:r>
            <a:r>
              <a:rPr lang="en-US" sz="3200" dirty="0" smtClean="0"/>
              <a:t> </a:t>
            </a:r>
            <a:r>
              <a:rPr lang="en-US" sz="3200" dirty="0"/>
              <a:t>was initially based upon a design that used a Rhino Robotics XR-3 Rhino Robotic Arm to assist a wheelchair bound individual with manipulating the environment around them</a:t>
            </a:r>
            <a:r>
              <a:rPr lang="en-US" sz="3200" dirty="0" smtClean="0"/>
              <a:t>.</a:t>
            </a:r>
          </a:p>
          <a:p>
            <a:pPr lvl="1"/>
            <a:endParaRPr lang="en-US" sz="3200" dirty="0"/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dirty="0" smtClean="0"/>
              <a:t>Previous Design has many well Documented Problems</a:t>
            </a:r>
          </a:p>
        </p:txBody>
      </p:sp>
    </p:spTree>
    <p:extLst>
      <p:ext uri="{BB962C8B-B14F-4D97-AF65-F5344CB8AC3E}">
        <p14:creationId xmlns:p14="http://schemas.microsoft.com/office/powerpoint/2010/main" val="371042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Hardware Implementation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2209800"/>
            <a:ext cx="7196201" cy="43396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4 Degrees of Freedom of Motion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Spoon Position Set by Cartesian Arm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Built mostly from reused parts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err="1" smtClean="0"/>
              <a:t>OpenCV</a:t>
            </a:r>
            <a:r>
              <a:rPr lang="en-US" sz="3200" dirty="0" smtClean="0"/>
              <a:t> powered Position Analysis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Provides data for tracking where</a:t>
            </a:r>
            <a:br>
              <a:rPr lang="en-US" sz="3200" dirty="0" smtClean="0"/>
            </a:br>
            <a:r>
              <a:rPr lang="en-US" sz="3200" dirty="0" smtClean="0"/>
              <a:t>spoon is during eating process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1 camera (horizontal-vertical axes)</a:t>
            </a:r>
            <a:br>
              <a:rPr lang="en-US" sz="3200" dirty="0" smtClean="0"/>
            </a:br>
            <a:r>
              <a:rPr lang="en-US" sz="3200" dirty="0" smtClean="0"/>
              <a:t>implemented at this 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3606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Kinematics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752600"/>
            <a:ext cx="4343400" cy="266007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2362200" y="5029200"/>
            <a:ext cx="356540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Arm Weight: </a:t>
            </a:r>
            <a:r>
              <a:rPr lang="en-US" dirty="0" smtClean="0"/>
              <a:t>5 pounds or 2.26Kg</a:t>
            </a:r>
            <a:endParaRPr lang="en-US" dirty="0" smtClean="0"/>
          </a:p>
          <a:p>
            <a:r>
              <a:rPr lang="en-US" dirty="0" smtClean="0"/>
              <a:t>X-axis Torque</a:t>
            </a:r>
            <a:r>
              <a:rPr lang="en-US" dirty="0" smtClean="0"/>
              <a:t>: 0.436 Nm</a:t>
            </a:r>
            <a:endParaRPr lang="en-US" dirty="0" smtClean="0"/>
          </a:p>
          <a:p>
            <a:r>
              <a:rPr lang="en-US" dirty="0" smtClean="0"/>
              <a:t>Y-axis Torque</a:t>
            </a:r>
            <a:r>
              <a:rPr lang="en-US" dirty="0" smtClean="0"/>
              <a:t>: 0.288 Nm</a:t>
            </a:r>
            <a:endParaRPr lang="en-US" dirty="0" smtClean="0"/>
          </a:p>
          <a:p>
            <a:r>
              <a:rPr lang="en-US" dirty="0" smtClean="0"/>
              <a:t>Z-</a:t>
            </a:r>
            <a:r>
              <a:rPr lang="en-US" dirty="0" err="1" smtClean="0"/>
              <a:t>axiz</a:t>
            </a:r>
            <a:r>
              <a:rPr lang="en-US" dirty="0" smtClean="0"/>
              <a:t> Torque</a:t>
            </a:r>
            <a:r>
              <a:rPr lang="en-US" dirty="0" smtClean="0"/>
              <a:t>: 0.071 Nm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6287845" y="4609950"/>
                <a:ext cx="1628972" cy="20388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/>
                        <m:t>τ</m:t>
                      </m:r>
                      <m:r>
                        <m:rPr>
                          <m:nor/>
                        </m:rPr>
                        <a:rPr lang="en-US"/>
                        <m:t>=</m:t>
                      </m:r>
                      <m:r>
                        <m:rPr>
                          <m:nor/>
                        </m:rPr>
                        <a:rPr lang="en-US"/>
                        <m:t>M</m:t>
                      </m:r>
                      <m:r>
                        <m:rPr>
                          <m:nor/>
                        </m:rPr>
                        <a:rPr lang="en-US" i="1"/>
                        <m:t>∗</m:t>
                      </m:r>
                      <m:r>
                        <m:rPr>
                          <m:nor/>
                        </m:rPr>
                        <a:rPr lang="en-US"/>
                        <m:t> </m:t>
                      </m:r>
                      <m:r>
                        <m:rPr>
                          <m:nor/>
                        </m:rPr>
                        <a:rPr lang="en-US"/>
                        <m:t>g</m:t>
                      </m:r>
                      <m:r>
                        <m:rPr>
                          <m:nor/>
                        </m:rPr>
                        <a:rPr lang="en-US" i="1"/>
                        <m:t>∗</m:t>
                      </m:r>
                      <m:r>
                        <m:rPr>
                          <m:nor/>
                        </m:rPr>
                        <a:rPr lang="en-US"/>
                        <m:t>r</m:t>
                      </m:r>
                    </m:oMath>
                  </m:oMathPara>
                </a14:m>
                <a:endParaRPr lang="en-US" dirty="0"/>
              </a:p>
              <a:p>
                <a:r>
                  <a:rPr lang="en-US" dirty="0" smtClean="0"/>
                  <a:t>Values</a:t>
                </a:r>
                <a:endParaRPr lang="en-US" dirty="0"/>
              </a:p>
              <a:p>
                <a:r>
                  <a:rPr lang="en-US" dirty="0" err="1" smtClean="0"/>
                  <a:t>r</a:t>
                </a:r>
                <a:r>
                  <a:rPr lang="en-US" baseline="-25000" dirty="0" err="1" smtClean="0"/>
                  <a:t>x</a:t>
                </a:r>
                <a:r>
                  <a:rPr lang="en-US" dirty="0" smtClean="0"/>
                  <a:t>=19mm</a:t>
                </a:r>
              </a:p>
              <a:p>
                <a:r>
                  <a:rPr lang="en-US" dirty="0" err="1" smtClean="0"/>
                  <a:t>r</a:t>
                </a:r>
                <a:r>
                  <a:rPr lang="en-US" baseline="-25000" dirty="0" err="1" smtClean="0"/>
                  <a:t>y</a:t>
                </a:r>
                <a:r>
                  <a:rPr lang="en-US" dirty="0" smtClean="0"/>
                  <a:t>=13mm</a:t>
                </a:r>
              </a:p>
              <a:p>
                <a:r>
                  <a:rPr lang="en-US" dirty="0" err="1" smtClean="0"/>
                  <a:t>r</a:t>
                </a:r>
                <a:r>
                  <a:rPr lang="en-US" baseline="-25000" dirty="0" err="1" smtClean="0"/>
                  <a:t>z</a:t>
                </a:r>
                <a:r>
                  <a:rPr lang="en-US" dirty="0" smtClean="0"/>
                  <a:t>=3.18mm</a:t>
                </a:r>
                <a:endParaRPr lang="en-US" dirty="0"/>
              </a:p>
              <a:p>
                <a:r>
                  <a:rPr lang="en-US" dirty="0"/>
                  <a:t>Mass = </a:t>
                </a:r>
                <a:r>
                  <a:rPr lang="en-US" dirty="0" smtClean="0"/>
                  <a:t>2.26kg</a:t>
                </a:r>
                <a:endParaRPr lang="en-US" dirty="0"/>
              </a:p>
              <a:p>
                <a:r>
                  <a:rPr lang="en-US" dirty="0"/>
                  <a:t>G= </a:t>
                </a:r>
                <a:r>
                  <a:rPr lang="en-US" dirty="0" smtClean="0"/>
                  <a:t>9.81</a:t>
                </a:r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7845" y="4609950"/>
                <a:ext cx="1628972" cy="2038828"/>
              </a:xfrm>
              <a:prstGeom prst="rect">
                <a:avLst/>
              </a:prstGeom>
              <a:blipFill rotWithShape="1">
                <a:blip r:embed="rId3"/>
                <a:stretch>
                  <a:fillRect l="-2985" r="-2612" b="-38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573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Design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33677" y="1147482"/>
            <a:ext cx="1828800" cy="10668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Vision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953482" y="1299882"/>
            <a:ext cx="1580253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Open CV</a:t>
            </a:r>
          </a:p>
          <a:p>
            <a:pPr algn="ctr"/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753008" y="2809154"/>
            <a:ext cx="1981199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Motor Control Code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98715" y="5301343"/>
            <a:ext cx="1741714" cy="10668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Motor for Z axis</a:t>
            </a:r>
            <a:endParaRPr lang="en-US" dirty="0"/>
          </a:p>
        </p:txBody>
      </p:sp>
      <p:cxnSp>
        <p:nvCxnSpPr>
          <p:cNvPr id="9" name="Straight Arrow Connector 8"/>
          <p:cNvCxnSpPr>
            <a:stCxn id="4" idx="3"/>
            <a:endCxn id="5" idx="1"/>
          </p:cNvCxnSpPr>
          <p:nvPr/>
        </p:nvCxnSpPr>
        <p:spPr>
          <a:xfrm>
            <a:off x="2462477" y="1680882"/>
            <a:ext cx="149100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2"/>
            <a:endCxn id="6" idx="0"/>
          </p:cNvCxnSpPr>
          <p:nvPr/>
        </p:nvCxnSpPr>
        <p:spPr>
          <a:xfrm flipH="1">
            <a:off x="4743608" y="2061882"/>
            <a:ext cx="1" cy="7472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2590800" y="3962400"/>
            <a:ext cx="152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Stepper Motor Controller</a:t>
            </a:r>
            <a:endParaRPr lang="en-US" dirty="0"/>
          </a:p>
        </p:txBody>
      </p:sp>
      <p:cxnSp>
        <p:nvCxnSpPr>
          <p:cNvPr id="46" name="Elbow Connector 45"/>
          <p:cNvCxnSpPr>
            <a:stCxn id="40" idx="1"/>
            <a:endCxn id="7" idx="0"/>
          </p:cNvCxnSpPr>
          <p:nvPr/>
        </p:nvCxnSpPr>
        <p:spPr>
          <a:xfrm rot="10800000" flipV="1">
            <a:off x="1469572" y="4419599"/>
            <a:ext cx="1121228" cy="881743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5335792" y="3962400"/>
            <a:ext cx="152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Arduino</a:t>
            </a:r>
            <a:endParaRPr lang="en-US" dirty="0"/>
          </a:p>
        </p:txBody>
      </p:sp>
      <p:sp>
        <p:nvSpPr>
          <p:cNvPr id="63" name="Rounded Rectangle 62"/>
          <p:cNvSpPr/>
          <p:nvPr/>
        </p:nvSpPr>
        <p:spPr>
          <a:xfrm>
            <a:off x="3331029" y="5331001"/>
            <a:ext cx="1698171" cy="10668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Servo X axis</a:t>
            </a:r>
            <a:endParaRPr lang="en-US" dirty="0"/>
          </a:p>
        </p:txBody>
      </p:sp>
      <p:sp>
        <p:nvSpPr>
          <p:cNvPr id="64" name="Rounded Rectangle 63"/>
          <p:cNvSpPr/>
          <p:nvPr/>
        </p:nvSpPr>
        <p:spPr>
          <a:xfrm>
            <a:off x="5292425" y="5331001"/>
            <a:ext cx="1628326" cy="10668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Servo Y axis</a:t>
            </a:r>
            <a:endParaRPr lang="en-US" dirty="0"/>
          </a:p>
        </p:txBody>
      </p:sp>
      <p:sp>
        <p:nvSpPr>
          <p:cNvPr id="65" name="Rounded Rectangle 64"/>
          <p:cNvSpPr/>
          <p:nvPr/>
        </p:nvSpPr>
        <p:spPr>
          <a:xfrm>
            <a:off x="7239000" y="5272421"/>
            <a:ext cx="1600200" cy="10668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Servo for spoon control </a:t>
            </a:r>
            <a:endParaRPr lang="en-US" dirty="0"/>
          </a:p>
        </p:txBody>
      </p:sp>
      <p:cxnSp>
        <p:nvCxnSpPr>
          <p:cNvPr id="74" name="Elbow Connector 73"/>
          <p:cNvCxnSpPr>
            <a:stCxn id="61" idx="3"/>
            <a:endCxn id="65" idx="0"/>
          </p:cNvCxnSpPr>
          <p:nvPr/>
        </p:nvCxnSpPr>
        <p:spPr>
          <a:xfrm>
            <a:off x="6859792" y="4419600"/>
            <a:ext cx="1179308" cy="852821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4" name="Elbow Connector 83"/>
          <p:cNvCxnSpPr>
            <a:stCxn id="61" idx="2"/>
            <a:endCxn id="64" idx="0"/>
          </p:cNvCxnSpPr>
          <p:nvPr/>
        </p:nvCxnSpPr>
        <p:spPr>
          <a:xfrm rot="16200000" flipH="1">
            <a:off x="5875090" y="5099502"/>
            <a:ext cx="454201" cy="8796"/>
          </a:xfrm>
          <a:prstGeom prst="bentConnector3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7" name="Elbow Connector 86"/>
          <p:cNvCxnSpPr>
            <a:stCxn id="61" idx="1"/>
            <a:endCxn id="63" idx="0"/>
          </p:cNvCxnSpPr>
          <p:nvPr/>
        </p:nvCxnSpPr>
        <p:spPr>
          <a:xfrm rot="10800000" flipV="1">
            <a:off x="4180116" y="4419599"/>
            <a:ext cx="1155677" cy="911401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6" idx="2"/>
            <a:endCxn id="40" idx="0"/>
          </p:cNvCxnSpPr>
          <p:nvPr/>
        </p:nvCxnSpPr>
        <p:spPr>
          <a:xfrm flipH="1">
            <a:off x="3352800" y="3647354"/>
            <a:ext cx="1390808" cy="31504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6" idx="2"/>
            <a:endCxn id="61" idx="0"/>
          </p:cNvCxnSpPr>
          <p:nvPr/>
        </p:nvCxnSpPr>
        <p:spPr>
          <a:xfrm>
            <a:off x="4743608" y="3647354"/>
            <a:ext cx="1354184" cy="31504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075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OpenCV</a:t>
            </a:r>
            <a:r>
              <a:rPr lang="en-US" dirty="0" smtClean="0"/>
              <a:t> Vision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1337733"/>
            <a:ext cx="753929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Capture image from camera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Use HSV, erode, dilate filters and then some centroid functions.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After image filtered subtract  distance on pixels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Pass the results to control program convert into instructions to the motors</a:t>
            </a:r>
          </a:p>
          <a:p>
            <a:pPr marL="914400" lvl="1" indent="-457200">
              <a:buFont typeface="+mj-lt"/>
              <a:buAutoNum type="arabicPeriod"/>
            </a:pPr>
            <a:endParaRPr lang="en-US" sz="28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4343400"/>
            <a:ext cx="3177379" cy="2392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43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143000"/>
            <a:ext cx="81534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User interface framework coded in Visual Studio C++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Reads position data from output of </a:t>
            </a:r>
            <a:r>
              <a:rPr lang="en-US" sz="3200" dirty="0" err="1" smtClean="0"/>
              <a:t>OpenCV</a:t>
            </a:r>
            <a:r>
              <a:rPr lang="en-US" sz="3200" dirty="0" smtClean="0"/>
              <a:t> program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Establishes connection with motors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Performs basic diagnostics, permits manual control and maintains algorithm for patient feeding process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err="1" smtClean="0"/>
              <a:t>OpenCV</a:t>
            </a:r>
            <a:r>
              <a:rPr lang="en-US" sz="3200" dirty="0" smtClean="0"/>
              <a:t> position data is translated into motor rotational speeds via fuzzy logic algorithm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2661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Firmware (Arduino)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524000"/>
            <a:ext cx="4727576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/>
              <a:t>Interface features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Reads commands via</a:t>
            </a:r>
            <a:br>
              <a:rPr lang="en-US" sz="2800" dirty="0" smtClean="0"/>
            </a:br>
            <a:r>
              <a:rPr lang="en-US" sz="2800" dirty="0" smtClean="0"/>
              <a:t>serial port access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Controls multiple axes</a:t>
            </a:r>
            <a:br>
              <a:rPr lang="en-US" sz="2800" dirty="0" smtClean="0"/>
            </a:br>
            <a:r>
              <a:rPr lang="en-US" sz="2800" dirty="0" smtClean="0"/>
              <a:t>simultaneously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Permits repeatable</a:t>
            </a:r>
            <a:br>
              <a:rPr lang="en-US" sz="2800" dirty="0" smtClean="0"/>
            </a:br>
            <a:r>
              <a:rPr lang="en-US" sz="2800" dirty="0" smtClean="0"/>
              <a:t>spoon motion</a:t>
            </a: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Allows user to set servo</a:t>
            </a:r>
            <a:br>
              <a:rPr lang="en-US" sz="2800" dirty="0" smtClean="0"/>
            </a:br>
            <a:r>
              <a:rPr lang="en-US" sz="2800" dirty="0" smtClean="0"/>
              <a:t>continuous speed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32323" y="1600200"/>
            <a:ext cx="4887877" cy="52014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/>
              <a:t>Sample Firmware Code</a:t>
            </a:r>
          </a:p>
          <a:p>
            <a:r>
              <a:rPr lang="en-US" sz="1600" dirty="0" smtClean="0"/>
              <a:t>// check serial buffer has something </a:t>
            </a:r>
          </a:p>
          <a:p>
            <a:r>
              <a:rPr lang="en-US" sz="1600" dirty="0" smtClean="0"/>
              <a:t>  if (</a:t>
            </a:r>
            <a:r>
              <a:rPr lang="en-US" sz="1600" dirty="0" err="1" smtClean="0"/>
              <a:t>Serial.available</a:t>
            </a:r>
            <a:r>
              <a:rPr lang="en-US" sz="1600" dirty="0" smtClean="0"/>
              <a:t>() &gt; 0) {</a:t>
            </a:r>
          </a:p>
          <a:p>
            <a:r>
              <a:rPr lang="en-US" sz="1600" dirty="0" smtClean="0"/>
              <a:t>    // read first byte on serial and store it </a:t>
            </a:r>
          </a:p>
          <a:p>
            <a:r>
              <a:rPr lang="en-US" sz="1600" dirty="0" smtClean="0"/>
              <a:t>    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inByte</a:t>
            </a:r>
            <a:r>
              <a:rPr lang="en-US" sz="1600" dirty="0" smtClean="0"/>
              <a:t> = </a:t>
            </a:r>
            <a:r>
              <a:rPr lang="en-US" sz="1600" dirty="0" err="1" smtClean="0"/>
              <a:t>Serial.read</a:t>
            </a:r>
            <a:r>
              <a:rPr lang="en-US" sz="1600" dirty="0" smtClean="0"/>
              <a:t>();</a:t>
            </a:r>
          </a:p>
          <a:p>
            <a:r>
              <a:rPr lang="en-US" sz="1600" dirty="0" smtClean="0"/>
              <a:t> </a:t>
            </a:r>
          </a:p>
          <a:p>
            <a:r>
              <a:rPr lang="en-US" sz="1600" dirty="0" smtClean="0"/>
              <a:t>// check if it is one the defined cases</a:t>
            </a:r>
          </a:p>
          <a:p>
            <a:r>
              <a:rPr lang="en-US" sz="1600" dirty="0" smtClean="0"/>
              <a:t>    switch (</a:t>
            </a:r>
            <a:r>
              <a:rPr lang="en-US" sz="1600" dirty="0" err="1" smtClean="0"/>
              <a:t>inByte</a:t>
            </a:r>
            <a:r>
              <a:rPr lang="en-US" sz="1600" dirty="0" smtClean="0"/>
              <a:t>) {</a:t>
            </a:r>
          </a:p>
          <a:p>
            <a:r>
              <a:rPr lang="en-US" sz="1600" dirty="0" smtClean="0"/>
              <a:t>    case 'x':    </a:t>
            </a:r>
          </a:p>
          <a:p>
            <a:r>
              <a:rPr lang="en-US" sz="1600" dirty="0" smtClean="0"/>
              <a:t>        // Valid case, wait for an </a:t>
            </a:r>
            <a:r>
              <a:rPr lang="en-US" sz="1600" dirty="0" err="1" smtClean="0"/>
              <a:t>int</a:t>
            </a:r>
            <a:r>
              <a:rPr lang="en-US" sz="1600" dirty="0" smtClean="0"/>
              <a:t> and store it in </a:t>
            </a:r>
            <a:r>
              <a:rPr lang="en-US" sz="1600" dirty="0" err="1" smtClean="0"/>
              <a:t>pos</a:t>
            </a:r>
            <a:endParaRPr lang="en-US" sz="1600" dirty="0" smtClean="0"/>
          </a:p>
          <a:p>
            <a:r>
              <a:rPr lang="en-US" sz="1600" dirty="0" smtClean="0"/>
              <a:t>        </a:t>
            </a:r>
            <a:r>
              <a:rPr lang="en-US" sz="1600" dirty="0" err="1" smtClean="0"/>
              <a:t>pos</a:t>
            </a:r>
            <a:r>
              <a:rPr lang="en-US" sz="1600" dirty="0" smtClean="0"/>
              <a:t> = </a:t>
            </a:r>
            <a:r>
              <a:rPr lang="en-US" sz="1600" dirty="0" err="1" smtClean="0"/>
              <a:t>Serial.parseInt</a:t>
            </a:r>
            <a:r>
              <a:rPr lang="en-US" sz="1600" dirty="0" smtClean="0"/>
              <a:t>();</a:t>
            </a:r>
          </a:p>
          <a:p>
            <a:r>
              <a:rPr lang="en-US" sz="1600" dirty="0" smtClean="0"/>
              <a:t>      </a:t>
            </a:r>
          </a:p>
          <a:p>
            <a:r>
              <a:rPr lang="en-US" sz="1600" dirty="0" smtClean="0"/>
              <a:t>        // provides feedback for </a:t>
            </a:r>
            <a:r>
              <a:rPr lang="en-US" sz="1600" dirty="0" err="1" smtClean="0"/>
              <a:t>debuf</a:t>
            </a:r>
            <a:r>
              <a:rPr lang="en-US" sz="1600" dirty="0" smtClean="0"/>
              <a:t> if needed</a:t>
            </a:r>
          </a:p>
          <a:p>
            <a:r>
              <a:rPr lang="en-US" sz="1600" dirty="0" smtClean="0"/>
              <a:t>        #</a:t>
            </a:r>
            <a:r>
              <a:rPr lang="en-US" sz="1600" dirty="0" err="1" smtClean="0"/>
              <a:t>ifndef</a:t>
            </a:r>
            <a:r>
              <a:rPr lang="en-US" sz="1600" dirty="0" smtClean="0"/>
              <a:t> Silent</a:t>
            </a:r>
          </a:p>
          <a:p>
            <a:r>
              <a:rPr lang="en-US" sz="1600" dirty="0" smtClean="0"/>
              <a:t>        </a:t>
            </a:r>
            <a:r>
              <a:rPr lang="en-US" sz="1600" dirty="0" err="1" smtClean="0"/>
              <a:t>Serial.print</a:t>
            </a:r>
            <a:r>
              <a:rPr lang="en-US" sz="1600" dirty="0" smtClean="0"/>
              <a:t>("Servo X=");</a:t>
            </a:r>
          </a:p>
          <a:p>
            <a:r>
              <a:rPr lang="en-US" sz="1600" dirty="0" smtClean="0"/>
              <a:t>        </a:t>
            </a:r>
            <a:r>
              <a:rPr lang="en-US" sz="1600" dirty="0" err="1" smtClean="0"/>
              <a:t>Serial.println</a:t>
            </a:r>
            <a:r>
              <a:rPr lang="en-US" sz="1600" dirty="0" smtClean="0"/>
              <a:t>(</a:t>
            </a:r>
            <a:r>
              <a:rPr lang="en-US" sz="1600" dirty="0" err="1" smtClean="0"/>
              <a:t>pos</a:t>
            </a:r>
            <a:r>
              <a:rPr lang="en-US" sz="1600" dirty="0" smtClean="0"/>
              <a:t>);</a:t>
            </a:r>
          </a:p>
          <a:p>
            <a:r>
              <a:rPr lang="en-US" sz="1600" dirty="0" smtClean="0"/>
              <a:t>        #</a:t>
            </a:r>
            <a:r>
              <a:rPr lang="en-US" sz="1600" dirty="0" err="1" smtClean="0"/>
              <a:t>endif</a:t>
            </a:r>
            <a:r>
              <a:rPr lang="en-US" sz="1600" dirty="0" smtClean="0"/>
              <a:t> /* Silent */</a:t>
            </a:r>
          </a:p>
          <a:p>
            <a:r>
              <a:rPr lang="en-US" sz="1600" dirty="0" smtClean="0"/>
              <a:t>      </a:t>
            </a:r>
          </a:p>
          <a:p>
            <a:r>
              <a:rPr lang="en-US" sz="1600" dirty="0" smtClean="0"/>
              <a:t>       </a:t>
            </a:r>
            <a:r>
              <a:rPr lang="en-US" sz="1600" dirty="0" err="1" smtClean="0"/>
              <a:t>xservo.write</a:t>
            </a:r>
            <a:r>
              <a:rPr lang="en-US" sz="1600" dirty="0" smtClean="0"/>
              <a:t>(</a:t>
            </a:r>
            <a:r>
              <a:rPr lang="en-US" sz="1600" dirty="0" err="1" smtClean="0"/>
              <a:t>pos</a:t>
            </a:r>
            <a:r>
              <a:rPr lang="en-US" sz="1600" dirty="0" smtClean="0"/>
              <a:t>); </a:t>
            </a:r>
          </a:p>
          <a:p>
            <a:r>
              <a:rPr lang="en-US" sz="1600" dirty="0" smtClean="0"/>
              <a:t>      break;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472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Firmware (Stepper Motor)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524000"/>
            <a:ext cx="6104556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/>
              <a:t>Interface features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Reads commands via</a:t>
            </a:r>
            <a:br>
              <a:rPr lang="en-US" sz="2800" dirty="0" smtClean="0"/>
            </a:br>
            <a:r>
              <a:rPr lang="en-US" sz="2800" dirty="0" smtClean="0"/>
              <a:t>serial port access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Ramps motor speed to reduce</a:t>
            </a:r>
            <a:br>
              <a:rPr lang="en-US" sz="2800" dirty="0" smtClean="0"/>
            </a:br>
            <a:r>
              <a:rPr lang="en-US" sz="2800" dirty="0" smtClean="0"/>
              <a:t>stress on system components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Provides high precision motor</a:t>
            </a:r>
            <a:br>
              <a:rPr lang="en-US" sz="2800" dirty="0" smtClean="0"/>
            </a:br>
            <a:r>
              <a:rPr lang="en-US" sz="2800" dirty="0" smtClean="0"/>
              <a:t>control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Motor can lock into position and</a:t>
            </a:r>
            <a:br>
              <a:rPr lang="en-US" sz="2800" dirty="0" smtClean="0"/>
            </a:br>
            <a:r>
              <a:rPr lang="en-US" sz="2800" dirty="0" smtClean="0"/>
              <a:t>support significant stress</a:t>
            </a:r>
          </a:p>
        </p:txBody>
      </p:sp>
    </p:spTree>
    <p:extLst>
      <p:ext uri="{BB962C8B-B14F-4D97-AF65-F5344CB8AC3E}">
        <p14:creationId xmlns:p14="http://schemas.microsoft.com/office/powerpoint/2010/main" val="137656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821</TotalTime>
  <Words>465</Words>
  <Application>Microsoft Office PowerPoint</Application>
  <PresentationFormat>On-screen Show (4:3)</PresentationFormat>
  <Paragraphs>105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Apex</vt:lpstr>
      <vt:lpstr>The HelpichaIr</vt:lpstr>
      <vt:lpstr>Previous Work</vt:lpstr>
      <vt:lpstr>Hardware Implementation</vt:lpstr>
      <vt:lpstr>Kinematics</vt:lpstr>
      <vt:lpstr>Software Design</vt:lpstr>
      <vt:lpstr>OpenCV Vision</vt:lpstr>
      <vt:lpstr>Software</vt:lpstr>
      <vt:lpstr>Firmware (Arduino)</vt:lpstr>
      <vt:lpstr>Firmware (Stepper Motor)</vt:lpstr>
      <vt:lpstr>Challenges</vt:lpstr>
      <vt:lpstr>Demo</vt:lpstr>
      <vt:lpstr>Future Work</vt:lpstr>
      <vt:lpstr>Resources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HelpichaIr</dc:title>
  <dc:creator>LUIS SANTIAGO</dc:creator>
  <cp:lastModifiedBy>LUIS SANTIAGO</cp:lastModifiedBy>
  <cp:revision>27</cp:revision>
  <dcterms:created xsi:type="dcterms:W3CDTF">2014-12-13T07:01:35Z</dcterms:created>
  <dcterms:modified xsi:type="dcterms:W3CDTF">2014-12-13T22:23:35Z</dcterms:modified>
</cp:coreProperties>
</file>